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0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89" r:id="rId32"/>
    <p:sldId id="292" r:id="rId33"/>
    <p:sldId id="293" r:id="rId34"/>
    <p:sldId id="296" r:id="rId35"/>
    <p:sldId id="297" r:id="rId36"/>
    <p:sldId id="298" r:id="rId37"/>
    <p:sldId id="259" r:id="rId38"/>
    <p:sldId id="258" r:id="rId39"/>
    <p:sldId id="294" r:id="rId40"/>
    <p:sldId id="299" r:id="rId41"/>
    <p:sldId id="300" r:id="rId42"/>
    <p:sldId id="301" r:id="rId43"/>
    <p:sldId id="302" r:id="rId44"/>
    <p:sldId id="326" r:id="rId45"/>
    <p:sldId id="322" r:id="rId46"/>
    <p:sldId id="327" r:id="rId47"/>
    <p:sldId id="323" r:id="rId48"/>
    <p:sldId id="309" r:id="rId49"/>
    <p:sldId id="311" r:id="rId50"/>
    <p:sldId id="314" r:id="rId51"/>
    <p:sldId id="295" r:id="rId52"/>
    <p:sldId id="319" r:id="rId53"/>
    <p:sldId id="318" r:id="rId54"/>
    <p:sldId id="320" r:id="rId55"/>
    <p:sldId id="321" r:id="rId56"/>
    <p:sldId id="324" r:id="rId57"/>
    <p:sldId id="317" r:id="rId58"/>
    <p:sldId id="303" r:id="rId59"/>
    <p:sldId id="310" r:id="rId60"/>
    <p:sldId id="312" r:id="rId61"/>
    <p:sldId id="308" r:id="rId62"/>
    <p:sldId id="313" r:id="rId63"/>
    <p:sldId id="306" r:id="rId64"/>
    <p:sldId id="325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 autoAdjust="0"/>
    <p:restoredTop sz="91294" autoAdjust="0"/>
  </p:normalViewPr>
  <p:slideViewPr>
    <p:cSldViewPr snapToGrid="0">
      <p:cViewPr varScale="1">
        <p:scale>
          <a:sx n="81" d="100"/>
          <a:sy n="81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D4B3E-56D0-42D4-BAD0-3AE33FEA5C2F}" type="datetimeFigureOut">
              <a:rPr lang="en-US" smtClean="0"/>
              <a:t>2018/12/05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B0EC4-3CE4-4CAB-9A76-3E338AD07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32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1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0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89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8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6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Prob</a:t>
            </a:r>
            <a:r>
              <a:rPr lang="en-US" dirty="0" smtClean="0"/>
              <a:t> sum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82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avoid over</a:t>
            </a:r>
            <a:r>
              <a:rPr lang="en-US" baseline="0" dirty="0" smtClean="0"/>
              <a:t> fitting + ease to work with FC at the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4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2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0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7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9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7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6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8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4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92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08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</a:p>
          <a:p>
            <a:r>
              <a:rPr lang="en-US" baseline="0" dirty="0" smtClean="0"/>
              <a:t>Add the formula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6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theory provide graph clustering techniques to</a:t>
            </a:r>
            <a:r>
              <a:rPr lang="en-US" baseline="0" dirty="0" smtClean="0"/>
              <a:t> </a:t>
            </a:r>
            <a:r>
              <a:rPr lang="en-US" dirty="0" smtClean="0"/>
              <a:t>reformulate </a:t>
            </a:r>
            <a:r>
              <a:rPr lang="en-US" dirty="0" err="1" smtClean="0"/>
              <a:t>downsampling</a:t>
            </a:r>
            <a:r>
              <a:rPr lang="en-US" dirty="0" smtClean="0"/>
              <a:t> for graphs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Spectral graph theory allows to redefine convolution in the</a:t>
            </a:r>
            <a:r>
              <a:rPr lang="en-US" baseline="0" dirty="0" smtClean="0"/>
              <a:t> </a:t>
            </a:r>
            <a:r>
              <a:rPr lang="en-US" dirty="0" smtClean="0"/>
              <a:t>context of graphs with Fourier analysis.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6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3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4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</a:p>
          <a:p>
            <a:r>
              <a:rPr lang="en-US" baseline="0" dirty="0" smtClean="0"/>
              <a:t>Add labels to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3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</a:p>
          <a:p>
            <a:r>
              <a:rPr lang="en-US" baseline="0" dirty="0" smtClean="0"/>
              <a:t>Add labels for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4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</a:p>
          <a:p>
            <a:r>
              <a:rPr lang="en-US" baseline="0" dirty="0" smtClean="0"/>
              <a:t>Add labels for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218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351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fundamental</a:t>
            </a:r>
            <a:r>
              <a:rPr lang="en-US" baseline="0" dirty="0" smtClean="0"/>
              <a:t> movement of an object/graph is determined by its 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14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of</a:t>
            </a:r>
            <a:r>
              <a:rPr lang="en-US" baseline="0" dirty="0" smtClean="0"/>
              <a:t> the distribution of the signal across </a:t>
            </a:r>
            <a:r>
              <a:rPr lang="en-US" dirty="0" smtClean="0"/>
              <a:t>the geographical space</a:t>
            </a:r>
            <a:r>
              <a:rPr lang="en-US" baseline="0" dirty="0" smtClean="0"/>
              <a:t> of the graph</a:t>
            </a:r>
          </a:p>
          <a:p>
            <a:r>
              <a:rPr lang="en-US" baseline="0" dirty="0" smtClean="0"/>
              <a:t>Filter heavily depends on the </a:t>
            </a:r>
            <a:r>
              <a:rPr lang="en-US" baseline="0" dirty="0" err="1" smtClean="0"/>
              <a:t>the</a:t>
            </a:r>
            <a:r>
              <a:rPr lang="en-US" baseline="0" dirty="0" smtClean="0"/>
              <a:t> basis: the eigenvectors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smoothness of the graph signal suggests similar nodes are likely to shares connections with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7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80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10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Fourier Transform</a:t>
            </a:r>
            <a:r>
              <a:rPr lang="en-US" baseline="0" dirty="0"/>
              <a:t> </a:t>
            </a:r>
            <a:r>
              <a:rPr lang="en-US" baseline="0" dirty="0" smtClean="0"/>
              <a:t>using the normalized Laplacian representation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23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Two-step pipeline: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1) Get embedding for every node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2) Train classifier 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</a:t>
            </a:r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 graph-based classifier end-to-end using GCN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 loss on labeled nodes only: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of labeled node indices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label matrix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GCN output (after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3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90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Fourier Transform</a:t>
            </a:r>
            <a:r>
              <a:rPr lang="en-US" baseline="0" dirty="0"/>
              <a:t> </a:t>
            </a:r>
            <a:r>
              <a:rPr lang="en-US" baseline="0" dirty="0" smtClean="0"/>
              <a:t>using the normalized Laplacian representation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5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27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69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966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Understanding of</a:t>
            </a:r>
            <a:r>
              <a:rPr lang="en-US" baseline="0" dirty="0" smtClean="0"/>
              <a:t> the distribution of the signal across </a:t>
            </a:r>
            <a:r>
              <a:rPr lang="en-US" dirty="0" smtClean="0"/>
              <a:t>the geographical space</a:t>
            </a:r>
            <a:r>
              <a:rPr lang="en-US" baseline="0" dirty="0" smtClean="0"/>
              <a:t> of the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659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649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this level of coarsening, take the one point.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Try to find the neighbor that is going to locally maximize normalized association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create a super vertex that goes to the next coarsening level G(l+1). We do this for all points ---&gt; result in the creation of a new graph (new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matrix)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411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Decompose 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smaller meaningful clusters… In a way we do multi-level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92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Fourier Transform</a:t>
            </a:r>
            <a:r>
              <a:rPr lang="en-US" baseline="0" dirty="0"/>
              <a:t> </a:t>
            </a:r>
            <a:r>
              <a:rPr lang="en-US" baseline="0" dirty="0" smtClean="0"/>
              <a:t>using the normalized Laplacian representation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54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183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449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132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656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96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674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91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700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88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24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551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475B4-3707-49F1-B08E-AE80B9D0F4ED}" type="datetimeFigureOut">
              <a:rPr lang="fr-CA" smtClean="0"/>
              <a:t>2018-12-05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57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7.emf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5" Type="http://schemas.openxmlformats.org/officeDocument/2006/relationships/image" Target="../media/image33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Relationship Id="rId1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6767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80" y="4643120"/>
            <a:ext cx="6624320" cy="22148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67679" y="1250677"/>
            <a:ext cx="6624320" cy="128797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 Gentle Introduction to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7680" y="3075887"/>
            <a:ext cx="6624320" cy="1544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Constantia" panose="02030602050306030303" pitchFamily="18" charset="0"/>
              </a:rPr>
              <a:t>Hugh Nguyen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Data Scientist Co-op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RBC – Joint Security Operations Center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 smtClean="0">
                <a:latin typeface="Constantia" panose="02030602050306030303" pitchFamily="18" charset="0"/>
              </a:rPr>
              <a:t>Date: 2018/12/06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407" y="2818386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74" y="86985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97" y="869850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875" y="869851"/>
            <a:ext cx="1264522" cy="12264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4755197" y="4704481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98197" y="2120907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55197" y="894481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902223"/>
            <a:ext cx="1264522" cy="12264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37" y="2807223"/>
            <a:ext cx="3474146" cy="336825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4479177" y="320470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1809931" y="2145126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4479175" y="3204701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0437" y="1283223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93303" y="1377967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46636" y="1812822"/>
            <a:ext cx="1038004" cy="17399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68621" y="1830175"/>
            <a:ext cx="1024682" cy="139026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 bwMode="auto">
          <a:xfrm>
            <a:off x="4839103" y="1377967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12426" y="1394353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021328" y="926599"/>
            <a:ext cx="2600849" cy="227810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26216" y="902222"/>
            <a:ext cx="2665558" cy="4523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1844124" y="9000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427" y="1812822"/>
            <a:ext cx="2308124" cy="223858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8679427" y="181282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01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63" y="980799"/>
            <a:ext cx="2353694" cy="228278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57" y="901382"/>
            <a:ext cx="1264522" cy="12264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57" y="2806382"/>
            <a:ext cx="3474146" cy="336825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4042297" y="320386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2638796" y="91786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373051" y="214428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 bwMode="auto">
          <a:xfrm>
            <a:off x="1776692" y="90669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420313" y="320386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43466" y="1289298"/>
            <a:ext cx="20701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-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= 1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5168183" y="137712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797822" y="182933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414159" y="137712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4402223" y="137712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222598" y="90669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776692" y="132239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 bwMode="auto">
          <a:xfrm>
            <a:off x="9414157" y="95546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16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2609047"/>
            <a:ext cx="3458208" cy="33527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78" y="843425"/>
            <a:ext cx="1347452" cy="13068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708342"/>
            <a:ext cx="1264522" cy="12264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37" y="2613342"/>
            <a:ext cx="3474146" cy="336825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 bwMode="auto">
          <a:xfrm>
            <a:off x="3259977" y="301082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856476" y="72482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90731" y="195124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 bwMode="auto">
          <a:xfrm>
            <a:off x="11628437" y="125750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9037637" y="169894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659504" y="124300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8288118" y="301082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4063262" y="3010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160837" y="4153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209" y="937189"/>
            <a:ext cx="2354147" cy="2283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37" y="870902"/>
            <a:ext cx="1264522" cy="12264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37" y="2775902"/>
            <a:ext cx="3474146" cy="33682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4959150" y="38923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2770877" y="8873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505132" y="21138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4" y="2809237"/>
            <a:ext cx="3397625" cy="3294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" y="92170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37" y="2826702"/>
            <a:ext cx="3474146" cy="3368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671" y="925693"/>
            <a:ext cx="1604158" cy="15558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3790750" y="39431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602477" y="9381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36732" y="21646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 bwMode="auto">
          <a:xfrm>
            <a:off x="11374437" y="147086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541872" y="191230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164637" y="145636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8783637" y="390998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9012237" y="419830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153" y="926830"/>
            <a:ext cx="1616676" cy="156797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25" idx="2"/>
            <a:endCxn id="18" idx="2"/>
          </p:cNvCxnSpPr>
          <p:nvPr/>
        </p:nvCxnSpPr>
        <p:spPr>
          <a:xfrm flipH="1">
            <a:off x="4362250" y="496030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" idx="0"/>
            <a:endCxn id="18" idx="0"/>
          </p:cNvCxnSpPr>
          <p:nvPr/>
        </p:nvCxnSpPr>
        <p:spPr>
          <a:xfrm flipH="1">
            <a:off x="4362250" y="390998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31" y="834591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96" y="2301315"/>
            <a:ext cx="3961935" cy="3841172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923597" y="42084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997" y="27606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9" y="292615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1" y="1682483"/>
            <a:ext cx="3962479" cy="38416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740385" y="3314382"/>
            <a:ext cx="487252" cy="512996"/>
            <a:chOff x="4740385" y="3954462"/>
            <a:chExt cx="487252" cy="512996"/>
          </a:xfrm>
        </p:grpSpPr>
        <p:sp>
          <p:nvSpPr>
            <p:cNvPr id="15" name="Oval 1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6" name="Straight Connector 15"/>
            <p:cNvCxnSpPr>
              <a:stCxn id="15" idx="1"/>
              <a:endCxn id="1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7"/>
              <a:endCxn id="1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934518" y="298395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168248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41917" y="918808"/>
            <a:ext cx="7711123" cy="5288602"/>
            <a:chOff x="1951037" y="735928"/>
            <a:chExt cx="8382000" cy="59671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289" y="1058862"/>
              <a:ext cx="1264522" cy="12264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8474" y="4792662"/>
              <a:ext cx="1914563" cy="19104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2339" y="4829922"/>
              <a:ext cx="1905000" cy="1846934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 bwMode="auto">
            <a:xfrm>
              <a:off x="3237687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918" y="31924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8475" y="754062"/>
              <a:ext cx="1909405" cy="185766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2437" y="5166437"/>
              <a:ext cx="1264522" cy="12264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2437" y="3116262"/>
              <a:ext cx="1264522" cy="12264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8474" y="2735262"/>
              <a:ext cx="1909406" cy="190529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86918" y="11350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86918" y="5190200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037" y="2793328"/>
              <a:ext cx="1905000" cy="184693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560" y="735928"/>
              <a:ext cx="1905000" cy="1846934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4436266" y="1441795"/>
              <a:ext cx="487252" cy="512996"/>
              <a:chOff x="4740385" y="3954462"/>
              <a:chExt cx="487252" cy="512996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7" name="Straight Connector 36"/>
              <p:cNvCxnSpPr>
                <a:stCxn id="36" idx="1"/>
                <a:endCxn id="3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6" idx="7"/>
                <a:endCxn id="3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4435585" y="3497262"/>
              <a:ext cx="487252" cy="512996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4435585" y="5498866"/>
              <a:ext cx="487252" cy="512996"/>
              <a:chOff x="4740385" y="3954462"/>
              <a:chExt cx="487252" cy="512996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1"/>
                <a:endCxn id="4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7"/>
                <a:endCxn id="4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5513289" y="1058862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32437" y="31090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32437" y="51664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48102" y="1621287"/>
            <a:ext cx="7850938" cy="4098793"/>
            <a:chOff x="2674822" y="1753367"/>
            <a:chExt cx="6922772" cy="3570963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5656" y="4077807"/>
              <a:ext cx="1101938" cy="109956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959" y="1928797"/>
              <a:ext cx="727803" cy="70587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5656" y="1753367"/>
              <a:ext cx="1098969" cy="106919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3980" y="4292936"/>
              <a:ext cx="727803" cy="70587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3980" y="3112945"/>
              <a:ext cx="727803" cy="70587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5656" y="2893659"/>
              <a:ext cx="1098970" cy="109660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4822" y="2927079"/>
              <a:ext cx="1096434" cy="1063014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5212680" y="3332232"/>
              <a:ext cx="280441" cy="295258"/>
              <a:chOff x="4740385" y="3954462"/>
              <a:chExt cx="487252" cy="512996"/>
            </a:xfrm>
          </p:grpSpPr>
          <p:sp>
            <p:nvSpPr>
              <p:cNvPr id="75" name="Oval 7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6" name="Straight Connector 75"/>
              <p:cNvCxnSpPr>
                <a:stCxn id="75" idx="1"/>
                <a:endCxn id="7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7"/>
                <a:endCxn id="7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/>
            <p:cNvSpPr/>
            <p:nvPr/>
          </p:nvSpPr>
          <p:spPr bwMode="auto">
            <a:xfrm>
              <a:off x="5832959" y="192879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843980" y="310878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5843980" y="4292936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925684" y="1753367"/>
              <a:ext cx="2133600" cy="357096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923656" y="3427059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6456" y="3466052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itle 1"/>
          <p:cNvSpPr txBox="1">
            <a:spLocks/>
          </p:cNvSpPr>
          <p:nvPr/>
        </p:nvSpPr>
        <p:spPr>
          <a:xfrm>
            <a:off x="1028698" y="883294"/>
            <a:ext cx="10492742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A stack of filters forms a convolution layer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AGENDA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793" y="1384540"/>
            <a:ext cx="10912415" cy="408892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nstantia" panose="02030602050306030303" pitchFamily="18" charset="0"/>
              </a:rPr>
              <a:t>Outstanding Questions: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a graph? Why do we even bother using it?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Convolution Neural Network? Why does it fail on graph?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Graph Convolution Network and some of its applications?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Semi-supervised Nodes Classification Performance Review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356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409009"/>
            <a:ext cx="2452777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88671" y="2624129"/>
            <a:ext cx="6614658" cy="1205162"/>
            <a:chOff x="1028698" y="883294"/>
            <a:chExt cx="10492742" cy="1205162"/>
          </a:xfrm>
        </p:grpSpPr>
        <p:sp>
          <p:nvSpPr>
            <p:cNvPr id="84" name="Title 1"/>
            <p:cNvSpPr txBox="1">
              <a:spLocks/>
            </p:cNvSpPr>
            <p:nvPr/>
          </p:nvSpPr>
          <p:spPr>
            <a:xfrm>
              <a:off x="1028698" y="883294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pooling window size; </a:t>
              </a:r>
              <a:r>
                <a:rPr lang="en-US" sz="2400" dirty="0" smtClean="0">
                  <a:latin typeface="Constantia" panose="02030602050306030303" pitchFamily="18" charset="0"/>
                </a:rPr>
                <a:t>go with 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028698" y="1485875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2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stride; </a:t>
              </a:r>
              <a:r>
                <a:rPr lang="en-US" sz="2400" dirty="0" smtClean="0">
                  <a:latin typeface="Constantia" panose="02030602050306030303" pitchFamily="18" charset="0"/>
                </a:rPr>
                <a:t>go with 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6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691" y="2485441"/>
            <a:ext cx="2552266" cy="25467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57" y="187674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01557" y="187674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78157" y="93259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3444557" y="149574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57054" y="156045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90" y="2463533"/>
            <a:ext cx="2532387" cy="2526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77" y="185642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80877" y="185642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47677" y="91227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5052377" y="147576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58723" y="135617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97" y="2242502"/>
            <a:ext cx="2514600" cy="2509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97" y="1632902"/>
            <a:ext cx="3916114" cy="381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90241" y="269970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5400000">
            <a:off x="6609397" y="209010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96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5487" y="1164602"/>
            <a:ext cx="11241026" cy="4579938"/>
            <a:chOff x="138174" y="962342"/>
            <a:chExt cx="11241026" cy="4579938"/>
          </a:xfrm>
        </p:grpSpPr>
        <p:grpSp>
          <p:nvGrpSpPr>
            <p:cNvPr id="3" name="Group 2"/>
            <p:cNvGrpSpPr/>
            <p:nvPr/>
          </p:nvGrpSpPr>
          <p:grpSpPr>
            <a:xfrm>
              <a:off x="6624320" y="962342"/>
              <a:ext cx="4754880" cy="4579938"/>
              <a:chOff x="2636837" y="754062"/>
              <a:chExt cx="7848600" cy="594904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4479" y="80929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6837" y="4792662"/>
                <a:ext cx="1914563" cy="19104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6838" y="754062"/>
                <a:ext cx="1909405" cy="185766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6837" y="2735262"/>
                <a:ext cx="1909406" cy="190529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2461" y="487428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3956" y="2814054"/>
                <a:ext cx="1751481" cy="1747714"/>
              </a:xfrm>
              <a:prstGeom prst="rect">
                <a:avLst/>
              </a:prstGeom>
            </p:spPr>
          </p:pic>
          <p:sp>
            <p:nvSpPr>
              <p:cNvPr id="23" name="Isosceles Triangle 22"/>
              <p:cNvSpPr/>
              <p:nvPr/>
            </p:nvSpPr>
            <p:spPr bwMode="auto">
              <a:xfrm rot="5400000">
                <a:off x="6446837" y="2278062"/>
                <a:ext cx="228600" cy="281940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38174" y="1295041"/>
              <a:ext cx="4972306" cy="4098793"/>
              <a:chOff x="2674822" y="1753367"/>
              <a:chExt cx="4384462" cy="357096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2959" y="1928797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80" y="4292936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3980" y="3112945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4822" y="2927079"/>
                <a:ext cx="1096434" cy="1063014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5212680" y="3332232"/>
                <a:ext cx="280441" cy="295258"/>
                <a:chOff x="4740385" y="3954462"/>
                <a:chExt cx="487252" cy="512996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1" name="Straight Connector 40"/>
                <p:cNvCxnSpPr>
                  <a:stCxn id="40" idx="1"/>
                  <a:endCxn id="40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7"/>
                  <a:endCxn id="40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832959" y="192879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843980" y="310878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5843980" y="4292936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4925684" y="1753367"/>
                <a:ext cx="2133600" cy="3570963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3923656" y="3427059"/>
                <a:ext cx="904078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5201885" y="3260686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6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– </a:t>
            </a:r>
            <a:r>
              <a:rPr lang="en-US" sz="3200" b="1" dirty="0" err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7" y="1841182"/>
            <a:ext cx="3916114" cy="381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7" y="1841182"/>
            <a:ext cx="3870312" cy="38100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21397" y="698182"/>
            <a:ext cx="7239000" cy="1752600"/>
            <a:chOff x="960437" y="1287462"/>
            <a:chExt cx="7239000" cy="1752600"/>
          </a:xfrm>
        </p:grpSpPr>
        <p:grpSp>
          <p:nvGrpSpPr>
            <p:cNvPr id="47" name="Group 46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0" name="Straight Connector 49"/>
            <p:cNvCxnSpPr>
              <a:stCxn id="48" idx="7"/>
              <a:endCxn id="52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2" idx="6"/>
              <a:endCxn id="49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8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77" y="1891216"/>
            <a:ext cx="3871089" cy="38107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" y="1891982"/>
            <a:ext cx="3916114" cy="38100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534477" y="748982"/>
            <a:ext cx="7239000" cy="1752600"/>
            <a:chOff x="960437" y="1287462"/>
            <a:chExt cx="7239000" cy="1752600"/>
          </a:xfrm>
        </p:grpSpPr>
        <p:grpSp>
          <p:nvGrpSpPr>
            <p:cNvPr id="35" name="Group 34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4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6" idx="7"/>
              <a:endCxn id="4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0" idx="6"/>
              <a:endCxn id="3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5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1708337"/>
            <a:ext cx="3868796" cy="38085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709102"/>
            <a:ext cx="3916114" cy="3810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952751" y="3156902"/>
            <a:ext cx="2637086" cy="844018"/>
            <a:chOff x="3471076" y="1287462"/>
            <a:chExt cx="2637086" cy="844018"/>
          </a:xfrm>
        </p:grpSpPr>
        <p:grpSp>
          <p:nvGrpSpPr>
            <p:cNvPr id="23" name="Group 22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7" name="Straight Connector 26"/>
              <p:cNvCxnSpPr>
                <a:stCxn id="2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2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stCxn id="21" idx="3"/>
              <a:endCxn id="26" idx="2"/>
            </p:cNvCxnSpPr>
            <p:nvPr/>
          </p:nvCxnSpPr>
          <p:spPr>
            <a:xfrm>
              <a:off x="3471076" y="1673542"/>
              <a:ext cx="960686" cy="35929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6"/>
              <a:endCxn id="19" idx="1"/>
            </p:cNvCxnSpPr>
            <p:nvPr/>
          </p:nvCxnSpPr>
          <p:spPr>
            <a:xfrm flipV="1">
              <a:off x="5233424" y="1672031"/>
              <a:ext cx="874738" cy="3744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9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2242" y="1517163"/>
            <a:ext cx="11127517" cy="4152788"/>
            <a:chOff x="-125293" y="1517163"/>
            <a:chExt cx="11127517" cy="41527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340" y="2179087"/>
              <a:ext cx="588407" cy="6184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520" y="4628990"/>
              <a:ext cx="820927" cy="1040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521" y="1519831"/>
              <a:ext cx="818715" cy="101220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520" y="3045079"/>
              <a:ext cx="818715" cy="10381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340" y="4260739"/>
              <a:ext cx="588407" cy="6314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6136" y="3251263"/>
              <a:ext cx="588582" cy="614411"/>
            </a:xfrm>
            <a:prstGeom prst="rect">
              <a:avLst/>
            </a:prstGeom>
          </p:spPr>
        </p:pic>
        <p:sp>
          <p:nvSpPr>
            <p:cNvPr id="23" name="Isosceles Triangle 22"/>
            <p:cNvSpPr/>
            <p:nvPr/>
          </p:nvSpPr>
          <p:spPr bwMode="auto">
            <a:xfrm rot="5400000">
              <a:off x="7333264" y="2839631"/>
              <a:ext cx="143843" cy="1278719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6512" y="1810423"/>
              <a:ext cx="690605" cy="6779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9011" y="4513849"/>
              <a:ext cx="690605" cy="6779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9011" y="3169601"/>
              <a:ext cx="690605" cy="6779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25293" y="2790232"/>
              <a:ext cx="1756528" cy="1723617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2856702" y="3327258"/>
              <a:ext cx="318041" cy="338901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 bwMode="auto">
            <a:xfrm>
              <a:off x="3416513" y="1810423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29012" y="316482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429012" y="452400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681244" y="1517163"/>
              <a:ext cx="1623966" cy="3989557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1722030" y="3478990"/>
              <a:ext cx="8932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484158" y="3478991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01833" y="2179087"/>
              <a:ext cx="599930" cy="61849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02294" y="3247178"/>
              <a:ext cx="599930" cy="61849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01833" y="4273729"/>
              <a:ext cx="599930" cy="618496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9377033" y="3191428"/>
              <a:ext cx="510175" cy="611685"/>
              <a:chOff x="5154100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5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NETWORK IS EVERYWHERE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521570"/>
            <a:ext cx="4925684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547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521570"/>
            <a:ext cx="2452777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" y="732590"/>
            <a:ext cx="4691346" cy="2596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9" y="3561884"/>
            <a:ext cx="4685450" cy="2563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83" y="1444709"/>
            <a:ext cx="5317154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5929" y="2183358"/>
            <a:ext cx="11480143" cy="2491284"/>
            <a:chOff x="274637" y="2832476"/>
            <a:chExt cx="11480143" cy="249128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637" y="3139904"/>
              <a:ext cx="2013657" cy="1952279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408237" y="4082705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0256837" y="4030662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3093940" y="3040062"/>
              <a:ext cx="6961673" cy="2283698"/>
              <a:chOff x="3093940" y="2623957"/>
              <a:chExt cx="8534497" cy="2799645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374783" y="4294369"/>
                <a:ext cx="622013" cy="654878"/>
                <a:chOff x="4740385" y="3954462"/>
                <a:chExt cx="487252" cy="512996"/>
              </a:xfrm>
            </p:grpSpPr>
            <p:sp>
              <p:nvSpPr>
                <p:cNvPr id="93" name="Oval 92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4" name="Straight Connector 93"/>
                <p:cNvCxnSpPr>
                  <a:stCxn id="93" idx="1"/>
                  <a:endCxn id="93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93" idx="7"/>
                  <a:endCxn id="93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23705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487316" y="4301010"/>
                <a:ext cx="617497" cy="650122"/>
                <a:chOff x="5154100" y="3720044"/>
                <a:chExt cx="801662" cy="844018"/>
              </a:xfrm>
            </p:grpSpPr>
            <p:sp>
              <p:nvSpPr>
                <p:cNvPr id="90" name="Oval 89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1" name="Straight Connector 90"/>
                <p:cNvCxnSpPr>
                  <a:stCxn id="90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endCxn id="90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 bwMode="auto">
              <a:xfrm>
                <a:off x="6323073" y="2637721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Isosceles Triangle 36"/>
              <p:cNvSpPr/>
              <p:nvPr/>
            </p:nvSpPr>
            <p:spPr bwMode="auto">
              <a:xfrm rot="5400000">
                <a:off x="7675271" y="4253898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7424638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4865810" y="3159591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293900" y="3154817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7311003" y="3169228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231671" y="4301946"/>
                <a:ext cx="622013" cy="654878"/>
                <a:chOff x="4740385" y="3954462"/>
                <a:chExt cx="487252" cy="512996"/>
              </a:xfrm>
            </p:grpSpPr>
            <p:sp>
              <p:nvSpPr>
                <p:cNvPr id="87" name="Oval 8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8" name="Straight Connector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>
                  <a:stCxn id="87" idx="7"/>
                  <a:endCxn id="8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/>
              <p:cNvSpPr/>
              <p:nvPr/>
            </p:nvSpPr>
            <p:spPr bwMode="auto">
              <a:xfrm>
                <a:off x="3093940" y="265287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344204" y="4308586"/>
                <a:ext cx="617497" cy="650122"/>
                <a:chOff x="5154100" y="3720044"/>
                <a:chExt cx="801662" cy="844018"/>
              </a:xfrm>
            </p:grpSpPr>
            <p:sp>
              <p:nvSpPr>
                <p:cNvPr id="84" name="Oval 83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5" name="Straight Connector 84"/>
                <p:cNvCxnSpPr>
                  <a:stCxn id="84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84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Rectangle 44"/>
              <p:cNvSpPr/>
              <p:nvPr/>
            </p:nvSpPr>
            <p:spPr bwMode="auto">
              <a:xfrm>
                <a:off x="417996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2722699" y="3167167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4150788" y="3162395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8632599" y="4280605"/>
                <a:ext cx="622013" cy="654878"/>
                <a:chOff x="4740385" y="3954462"/>
                <a:chExt cx="487252" cy="512996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2" name="Straight Connector 81"/>
                <p:cNvCxnSpPr>
                  <a:stCxn id="81" idx="1"/>
                  <a:endCxn id="81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>
                  <a:stCxn id="81" idx="7"/>
                  <a:endCxn id="81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 48"/>
              <p:cNvSpPr/>
              <p:nvPr/>
            </p:nvSpPr>
            <p:spPr bwMode="auto">
              <a:xfrm>
                <a:off x="8494868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745132" y="4287246"/>
                <a:ext cx="617497" cy="650122"/>
                <a:chOff x="5154100" y="3720044"/>
                <a:chExt cx="801662" cy="844018"/>
              </a:xfrm>
            </p:grpSpPr>
            <p:sp>
              <p:nvSpPr>
                <p:cNvPr id="78" name="Oval 77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9" name="Straight Connector 78"/>
                <p:cNvCxnSpPr>
                  <a:stCxn id="78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endCxn id="78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Rectangle 50"/>
              <p:cNvSpPr/>
              <p:nvPr/>
            </p:nvSpPr>
            <p:spPr bwMode="auto">
              <a:xfrm>
                <a:off x="9580889" y="2623957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Isosceles Triangle 51"/>
              <p:cNvSpPr/>
              <p:nvPr/>
            </p:nvSpPr>
            <p:spPr bwMode="auto">
              <a:xfrm rot="5400000">
                <a:off x="10933087" y="4240134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10682454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8123626" y="3145826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16200000">
                <a:off x="9551716" y="3141054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10568819" y="3155463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0874" y="2832476"/>
              <a:ext cx="653906" cy="6525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8799" y="4629864"/>
              <a:ext cx="653906" cy="6525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98799" y="3755551"/>
              <a:ext cx="653906" cy="6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1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FULLY CONNECTED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44601" y="1456688"/>
            <a:ext cx="9102799" cy="3944625"/>
            <a:chOff x="1930717" y="1421642"/>
            <a:chExt cx="9102799" cy="3944625"/>
          </a:xfrm>
        </p:grpSpPr>
        <p:grpSp>
          <p:nvGrpSpPr>
            <p:cNvPr id="11" name="Group 10"/>
            <p:cNvGrpSpPr/>
            <p:nvPr/>
          </p:nvGrpSpPr>
          <p:grpSpPr>
            <a:xfrm>
              <a:off x="1930717" y="1457905"/>
              <a:ext cx="1886140" cy="3841050"/>
              <a:chOff x="2560637" y="2201862"/>
              <a:chExt cx="1886140" cy="3841050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3395191" y="4081563"/>
                <a:ext cx="5334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712" y="2802787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637" y="4600175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0637" y="3725862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5464" y="2201862"/>
                <a:ext cx="331313" cy="3841050"/>
              </a:xfrm>
              <a:prstGeom prst="rect">
                <a:avLst/>
              </a:prstGeom>
            </p:spPr>
          </p:pic>
          <p:cxnSp>
            <p:nvCxnSpPr>
              <p:cNvPr id="83" name="Straight Connector 82"/>
              <p:cNvCxnSpPr/>
              <p:nvPr/>
            </p:nvCxnSpPr>
            <p:spPr>
              <a:xfrm flipV="1">
                <a:off x="3214543" y="2201862"/>
                <a:ext cx="900921" cy="600925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214543" y="3455287"/>
                <a:ext cx="90092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3214543" y="3455287"/>
                <a:ext cx="898846" cy="27057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212468" y="4378363"/>
                <a:ext cx="900921" cy="33809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210393" y="4600175"/>
                <a:ext cx="902996" cy="125887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210393" y="5252676"/>
                <a:ext cx="902996" cy="79023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395191" y="4945062"/>
                <a:ext cx="533400" cy="3076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3395191" y="2851737"/>
                <a:ext cx="609600" cy="27505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Rectangle 90"/>
            <p:cNvSpPr/>
            <p:nvPr/>
          </p:nvSpPr>
          <p:spPr bwMode="auto">
            <a:xfrm>
              <a:off x="7299716" y="1421642"/>
              <a:ext cx="2047484" cy="39446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890516" y="2024251"/>
              <a:ext cx="1143000" cy="1143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tx1"/>
                  </a:solidFill>
                </a:rPr>
                <a:t>X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9890516" y="3645130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/>
                  </a:solidFill>
                </a:rPr>
                <a:t>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833116" y="2540230"/>
              <a:ext cx="1066800" cy="1371600"/>
              <a:chOff x="5684837" y="3268662"/>
              <a:chExt cx="1066800" cy="1371600"/>
            </a:xfrm>
            <a:solidFill>
              <a:schemeClr val="accent2"/>
            </a:solidFill>
          </p:grpSpPr>
          <p:sp>
            <p:nvSpPr>
              <p:cNvPr id="95" name="Oval 94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96" name="Straight Connector 95"/>
              <p:cNvCxnSpPr>
                <a:stCxn id="103" idx="6"/>
                <a:endCxn id="10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4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4" idx="6"/>
                <a:endCxn id="10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endCxn id="10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3" idx="6"/>
                <a:endCxn id="10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9" name="Straight Connector 108"/>
              <p:cNvCxnSpPr>
                <a:stCxn id="95" idx="6"/>
                <a:endCxn id="10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8" idx="6"/>
                <a:endCxn id="10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8" idx="6"/>
                <a:endCxn id="10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Arrow Connector 112"/>
            <p:cNvCxnSpPr/>
            <p:nvPr/>
          </p:nvCxnSpPr>
          <p:spPr>
            <a:xfrm flipV="1">
              <a:off x="4321528" y="3302230"/>
              <a:ext cx="26279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FULL STACK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8358" y="614725"/>
            <a:ext cx="11755284" cy="3350326"/>
            <a:chOff x="266174" y="2021456"/>
            <a:chExt cx="11755284" cy="335032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174" y="3008135"/>
              <a:ext cx="1371600" cy="1329792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 flipV="1">
              <a:off x="1722437" y="3663123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3887743" y="3914954"/>
              <a:ext cx="507382" cy="534190"/>
              <a:chOff x="4740385" y="3954462"/>
              <a:chExt cx="487252" cy="512996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63" idx="1"/>
                <a:endCxn id="6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3" idx="7"/>
                <a:endCxn id="6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/>
            <p:cNvSpPr/>
            <p:nvPr/>
          </p:nvSpPr>
          <p:spPr bwMode="auto">
            <a:xfrm>
              <a:off x="3775395" y="256979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4795247" y="3920371"/>
              <a:ext cx="503698" cy="530311"/>
              <a:chOff x="5154100" y="3720044"/>
              <a:chExt cx="801662" cy="844018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68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endCxn id="68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 bwMode="auto">
            <a:xfrm>
              <a:off x="4661272" y="256360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Isosceles Triangle 71"/>
            <p:cNvSpPr/>
            <p:nvPr/>
          </p:nvSpPr>
          <p:spPr bwMode="auto">
            <a:xfrm rot="5400000">
              <a:off x="5764274" y="388194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59830" y="2569790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3472569" y="298930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16200000">
              <a:off x="4637476" y="298541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5467137" y="299716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139586" y="3921134"/>
              <a:ext cx="507382" cy="534190"/>
              <a:chOff x="4740385" y="3954462"/>
              <a:chExt cx="487252" cy="512996"/>
            </a:xfrm>
          </p:grpSpPr>
          <p:sp>
            <p:nvSpPr>
              <p:cNvPr id="99" name="Oval 9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0" name="Straight Connector 99"/>
              <p:cNvCxnSpPr>
                <a:stCxn id="99" idx="1"/>
                <a:endCxn id="9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9" idx="7"/>
                <a:endCxn id="9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/>
            <p:cNvSpPr/>
            <p:nvPr/>
          </p:nvSpPr>
          <p:spPr bwMode="auto">
            <a:xfrm>
              <a:off x="2027237" y="257597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047090" y="3926550"/>
              <a:ext cx="503698" cy="530311"/>
              <a:chOff x="5154100" y="3720044"/>
              <a:chExt cx="801662" cy="844018"/>
            </a:xfrm>
          </p:grpSpPr>
          <p:sp>
            <p:nvSpPr>
              <p:cNvPr id="105" name="Oval 10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6" name="Straight Connector 105"/>
              <p:cNvCxnSpPr>
                <a:stCxn id="10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endCxn id="10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Rectangle 107"/>
            <p:cNvSpPr/>
            <p:nvPr/>
          </p:nvSpPr>
          <p:spPr bwMode="auto">
            <a:xfrm>
              <a:off x="2913116" y="25697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1724412" y="29954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 rot="16200000">
              <a:off x="2889318" y="29915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6545176" y="3903726"/>
              <a:ext cx="507382" cy="534190"/>
              <a:chOff x="4740385" y="3954462"/>
              <a:chExt cx="487252" cy="512996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3" name="Straight Connector 112"/>
              <p:cNvCxnSpPr>
                <a:stCxn id="112" idx="1"/>
                <a:endCxn id="1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2" idx="7"/>
                <a:endCxn id="1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ectangle 114"/>
            <p:cNvSpPr/>
            <p:nvPr/>
          </p:nvSpPr>
          <p:spPr bwMode="auto">
            <a:xfrm>
              <a:off x="6432827" y="2558563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52680" y="3909143"/>
              <a:ext cx="503698" cy="530311"/>
              <a:chOff x="5154100" y="3720044"/>
              <a:chExt cx="801662" cy="844018"/>
            </a:xfrm>
          </p:grpSpPr>
          <p:sp>
            <p:nvSpPr>
              <p:cNvPr id="117" name="Oval 1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8" name="Straight Connector 117"/>
              <p:cNvCxnSpPr>
                <a:stCxn id="1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Rectangle 119"/>
            <p:cNvSpPr/>
            <p:nvPr/>
          </p:nvSpPr>
          <p:spPr bwMode="auto">
            <a:xfrm>
              <a:off x="7318705" y="255238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1" name="Isosceles Triangle 120"/>
            <p:cNvSpPr/>
            <p:nvPr/>
          </p:nvSpPr>
          <p:spPr bwMode="auto">
            <a:xfrm rot="5400000">
              <a:off x="8421706" y="387071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8217262" y="2558563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 rot="16200000">
              <a:off x="6130001" y="297807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 rot="16200000">
              <a:off x="7294908" y="297418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8124569" y="298593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9131662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8924132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9319301" y="3911142"/>
              <a:ext cx="409960" cy="527092"/>
              <a:chOff x="5684837" y="3268662"/>
              <a:chExt cx="1066800" cy="1371600"/>
            </a:xfrm>
          </p:grpSpPr>
          <p:sp>
            <p:nvSpPr>
              <p:cNvPr id="129" name="Oval 12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0" name="Straight Connector 129"/>
              <p:cNvCxnSpPr>
                <a:stCxn id="136" idx="6"/>
                <a:endCxn id="14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37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37" idx="6"/>
                <a:endCxn id="13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3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36" idx="6"/>
                <a:endCxn id="13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8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2" name="Straight Connector 141"/>
              <p:cNvCxnSpPr>
                <a:stCxn id="129" idx="6"/>
                <a:endCxn id="13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29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41" idx="6"/>
                <a:endCxn id="14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1" idx="6"/>
                <a:endCxn id="13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Rectangle 145"/>
            <p:cNvSpPr/>
            <p:nvPr/>
          </p:nvSpPr>
          <p:spPr bwMode="auto">
            <a:xfrm>
              <a:off x="10045997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9838467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10233636" y="3911142"/>
              <a:ext cx="409960" cy="527092"/>
              <a:chOff x="5684837" y="3268662"/>
              <a:chExt cx="1066800" cy="1371600"/>
            </a:xfrm>
          </p:grpSpPr>
          <p:sp>
            <p:nvSpPr>
              <p:cNvPr id="149" name="Oval 14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50" name="Straight Connector 149"/>
              <p:cNvCxnSpPr>
                <a:stCxn id="156" idx="6"/>
                <a:endCxn id="16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57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57" idx="6"/>
                <a:endCxn id="15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5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56" idx="6"/>
                <a:endCxn id="15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stCxn id="158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62" name="Straight Connector 161"/>
              <p:cNvCxnSpPr>
                <a:stCxn id="149" idx="6"/>
                <a:endCxn id="15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49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61" idx="6"/>
                <a:endCxn id="16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61" idx="6"/>
                <a:endCxn id="15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/>
            <p:cNvGrpSpPr/>
            <p:nvPr/>
          </p:nvGrpSpPr>
          <p:grpSpPr>
            <a:xfrm>
              <a:off x="11198710" y="2586457"/>
              <a:ext cx="822748" cy="2173147"/>
              <a:chOff x="9266237" y="2497524"/>
              <a:chExt cx="1143000" cy="3019038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tx1"/>
                    </a:solidFill>
                  </a:rPr>
                  <a:t>X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/>
                    </a:solidFill>
                  </a:rPr>
                  <a:t>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V="1">
              <a:off x="10866437" y="368547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1247437" y="2021456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</a:t>
              </a: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95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1247437" y="4799318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.11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47309" y="3853680"/>
            <a:ext cx="4544265" cy="2141285"/>
            <a:chOff x="1630751" y="3979097"/>
            <a:chExt cx="4495625" cy="21412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51" y="3979097"/>
              <a:ext cx="2005963" cy="21412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410" y="3980577"/>
              <a:ext cx="2034966" cy="2138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3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" y="981931"/>
            <a:ext cx="5126006" cy="32010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600960" y="2159967"/>
            <a:ext cx="558800" cy="1320799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60" y="2159967"/>
            <a:ext cx="4602879" cy="1698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64" y="5074324"/>
            <a:ext cx="912955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" y="877167"/>
            <a:ext cx="4124961" cy="379237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43" y="1405446"/>
            <a:ext cx="4689098" cy="273581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56" y="4866360"/>
            <a:ext cx="9076207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WAIT WHAT … 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4" y="1214547"/>
            <a:ext cx="747174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CANNOT HANDLE NON-EUCLIDEAN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1107441"/>
            <a:ext cx="11430991" cy="49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72935"/>
            <a:ext cx="12192000" cy="103421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Spectral Graph Theory 101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WHAT IS A GRAPH?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69" y="1353628"/>
            <a:ext cx="8669706" cy="422421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54325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172373" y="6538151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MATRIX REPRESENTATION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1" y="1452689"/>
            <a:ext cx="9750287" cy="407017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5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Convolutional Neural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(CNN)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ADJACENCY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309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1866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61" y="1980667"/>
            <a:ext cx="3913380" cy="33069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195742" y="1896894"/>
            <a:ext cx="3376176" cy="2955662"/>
            <a:chOff x="7195742" y="1896894"/>
            <a:chExt cx="3376176" cy="2955662"/>
          </a:xfrm>
        </p:grpSpPr>
        <p:sp>
          <p:nvSpPr>
            <p:cNvPr id="3" name="TextBox 2"/>
            <p:cNvSpPr txBox="1"/>
            <p:nvPr/>
          </p:nvSpPr>
          <p:spPr>
            <a:xfrm>
              <a:off x="7723763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69143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50633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6013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36896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55049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1450" y="189689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5742" y="2266226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95742" y="2574982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95742" y="2947653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5742" y="3346302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95742" y="3722332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5742" y="4102778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5742" y="448322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DEGREE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19" y="1967333"/>
            <a:ext cx="4172761" cy="317129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2704" y="1640530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50718" y="16324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54738" y="16324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36139" y="163364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687863" y="163394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202463" y="1640530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95903" y="163527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88681" y="2009862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88681" y="24249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8681" y="281486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71031" y="325228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88681" y="36421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88681" y="4041824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88681" y="4479244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LAPLACIAN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78" y="1878419"/>
            <a:ext cx="4316211" cy="33208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2704" y="1640530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50718" y="16324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54738" y="163247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36139" y="163364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87863" y="163394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202463" y="1640530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95903" y="163527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62217" y="2009862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62217" y="2473178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862217" y="290168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62217" y="3311338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62217" y="3739847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62217" y="4157594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62217" y="4586103"/>
            <a:ext cx="3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SPECTRAL GRAPH PARTIONING – FIEDLER 1973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82" y="3995566"/>
            <a:ext cx="6102627" cy="248045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662929" y="2161665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26" y="845284"/>
            <a:ext cx="6480178" cy="294923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9773" y="742202"/>
            <a:ext cx="3273281" cy="3191753"/>
            <a:chOff x="183858" y="703290"/>
            <a:chExt cx="3273281" cy="3191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24" y="945806"/>
              <a:ext cx="2933115" cy="29492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60519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18347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9837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6850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56363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25876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66344" y="70329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3858" y="1072622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858" y="1381378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3858" y="1754049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3858" y="2152698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3858" y="2528728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3858" y="2909174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3858" y="3289620"/>
              <a:ext cx="340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9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EIGEN DECOMPOSITION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7" y="959728"/>
            <a:ext cx="10546994" cy="23852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9" y="3354934"/>
            <a:ext cx="5048655" cy="30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(SPECTRAL)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1" y="1188588"/>
            <a:ext cx="4660460" cy="4315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3462"/>
            <a:ext cx="5795209" cy="445776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98387" y="5418928"/>
            <a:ext cx="446830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Eigenvalues – lambda 0 to n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889000"/>
            <a:ext cx="10795000" cy="508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141265" y="5171411"/>
            <a:ext cx="1785919" cy="5350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BASIS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1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(SPECTRAL)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33" y="786946"/>
            <a:ext cx="7928043" cy="541477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" y="1377124"/>
            <a:ext cx="10690201" cy="418777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BASIS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098387" y="5418928"/>
            <a:ext cx="446830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The first 4 eigenvectors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5" y="1612505"/>
            <a:ext cx="4579515" cy="3573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30" y="1612506"/>
            <a:ext cx="6538527" cy="3573637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72145" y="5196083"/>
            <a:ext cx="446830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The first 13 eigenvectors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BASIS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NEURAL NETWORK (CNN)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18358" y="3329473"/>
            <a:ext cx="11755284" cy="3141310"/>
            <a:chOff x="218358" y="1753837"/>
            <a:chExt cx="11755284" cy="335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358" y="2740516"/>
              <a:ext cx="1371600" cy="1329792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1674621" y="339550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39927" y="3647335"/>
              <a:ext cx="507382" cy="534190"/>
              <a:chOff x="4740385" y="3954462"/>
              <a:chExt cx="487252" cy="512996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1"/>
                <a:endCxn id="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12" idx="7"/>
                <a:endCxn id="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3727579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47431" y="3652752"/>
              <a:ext cx="503698" cy="530311"/>
              <a:chOff x="5154100" y="3720044"/>
              <a:chExt cx="801662" cy="844018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8" name="Straight Connector 17"/>
              <p:cNvCxnSpPr>
                <a:stCxn id="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 bwMode="auto">
            <a:xfrm>
              <a:off x="4613456" y="22959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Isosceles Triangle 20"/>
            <p:cNvSpPr/>
            <p:nvPr/>
          </p:nvSpPr>
          <p:spPr bwMode="auto">
            <a:xfrm rot="5400000">
              <a:off x="5716458" y="3614322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12014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424753" y="272168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4589660" y="27177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5419321" y="2729546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091770" y="3653515"/>
              <a:ext cx="507382" cy="534190"/>
              <a:chOff x="4740385" y="3954462"/>
              <a:chExt cx="487252" cy="512996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1"/>
                <a:endCxn id="2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7" idx="7"/>
                <a:endCxn id="2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1979421" y="230835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999274" y="3658931"/>
              <a:ext cx="503698" cy="530311"/>
              <a:chOff x="5154100" y="3720044"/>
              <a:chExt cx="801662" cy="844018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3" name="Straight Connector 32"/>
              <p:cNvCxnSpPr>
                <a:stCxn id="3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3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 bwMode="auto">
            <a:xfrm>
              <a:off x="2865300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1676596" y="272786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841502" y="2723972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497360" y="3636107"/>
              <a:ext cx="507382" cy="534190"/>
              <a:chOff x="4740385" y="3954462"/>
              <a:chExt cx="487252" cy="512996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1"/>
                <a:endCxn id="3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7"/>
                <a:endCxn id="3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6385011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04864" y="3641524"/>
              <a:ext cx="503698" cy="530311"/>
              <a:chOff x="5154100" y="3720044"/>
              <a:chExt cx="801662" cy="844018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44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7270889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5400000">
              <a:off x="8373890" y="3603095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169446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082185" y="2710457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7247092" y="2706564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076753" y="2718318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083846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8876316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9271485" y="3643523"/>
              <a:ext cx="409960" cy="527092"/>
              <a:chOff x="5684837" y="3268662"/>
              <a:chExt cx="1066800" cy="13716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7" name="Straight Connector 56"/>
              <p:cNvCxnSpPr>
                <a:stCxn id="63" idx="6"/>
                <a:endCxn id="6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4" idx="6"/>
                <a:endCxn id="6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6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endCxn id="6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3" idx="6"/>
                <a:endCxn id="6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5" idx="6"/>
                <a:endCxn id="6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56" idx="6"/>
                <a:endCxn id="6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6"/>
                <a:endCxn id="6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6"/>
                <a:endCxn id="6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8" idx="6"/>
                <a:endCxn id="6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 bwMode="auto">
            <a:xfrm>
              <a:off x="9998181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9790651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185820" y="3643523"/>
              <a:ext cx="409960" cy="527092"/>
              <a:chOff x="5684837" y="3268662"/>
              <a:chExt cx="1066800" cy="13716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7" name="Straight Connector 76"/>
              <p:cNvCxnSpPr>
                <a:stCxn id="83" idx="6"/>
                <a:endCxn id="8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4" idx="6"/>
                <a:endCxn id="8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6"/>
                <a:endCxn id="8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8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6"/>
                <a:endCxn id="8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6"/>
                <a:endCxn id="8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9" name="Straight Connector 88"/>
              <p:cNvCxnSpPr>
                <a:stCxn id="76" idx="6"/>
                <a:endCxn id="8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76" idx="6"/>
                <a:endCxn id="8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8" idx="6"/>
                <a:endCxn id="8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88" idx="6"/>
                <a:endCxn id="8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11150894" y="2318838"/>
              <a:ext cx="822748" cy="2173148"/>
              <a:chOff x="9266237" y="2497523"/>
              <a:chExt cx="1143000" cy="3019039"/>
            </a:xfrm>
          </p:grpSpPr>
          <p:sp>
            <p:nvSpPr>
              <p:cNvPr id="94" name="Rectangle 93"/>
              <p:cNvSpPr/>
              <p:nvPr/>
            </p:nvSpPr>
            <p:spPr bwMode="auto">
              <a:xfrm>
                <a:off x="9266237" y="2497523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>
            <a:xfrm flipV="1">
              <a:off x="10818621" y="3417855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11199621" y="1753837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1199621" y="4531699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21" y="786226"/>
            <a:ext cx="9906000" cy="2796954"/>
          </a:xfrm>
          <a:prstGeom prst="rect">
            <a:avLst/>
          </a:prstGeom>
        </p:spPr>
      </p:pic>
      <p:sp>
        <p:nvSpPr>
          <p:cNvPr id="102" name="Title 1"/>
          <p:cNvSpPr txBox="1">
            <a:spLocks/>
          </p:cNvSpPr>
          <p:nvPr/>
        </p:nvSpPr>
        <p:spPr>
          <a:xfrm>
            <a:off x="4773795" y="6409285"/>
            <a:ext cx="3901341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 (Facebook)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1" y="1025440"/>
            <a:ext cx="10905189" cy="507849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FOURIER 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BASIS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RECALL – ON GRID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Kipf</a:t>
            </a:r>
            <a:r>
              <a:rPr lang="en-US" sz="1600" dirty="0" smtClean="0">
                <a:latin typeface="Constantia" panose="02030602050306030303" pitchFamily="18" charset="0"/>
              </a:rPr>
              <a:t> - University of Amsterdam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65004" y="1593545"/>
            <a:ext cx="4105073" cy="3512061"/>
            <a:chOff x="6965004" y="1593545"/>
            <a:chExt cx="4105073" cy="35120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04" y="1593545"/>
              <a:ext cx="4105073" cy="3512061"/>
            </a:xfrm>
            <a:prstGeom prst="rect">
              <a:avLst/>
            </a:prstGeom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8041532" y="2198450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1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9163878" y="2198450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>
                  <a:latin typeface="Constantia" panose="02030602050306030303" pitchFamily="18" charset="0"/>
                </a:rPr>
                <a:t>2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9680169" y="2597495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3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9680169" y="3312171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4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7" name="Title 1"/>
            <p:cNvSpPr txBox="1">
              <a:spLocks/>
            </p:cNvSpPr>
            <p:nvPr/>
          </p:nvSpPr>
          <p:spPr>
            <a:xfrm>
              <a:off x="9680169" y="4039693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5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8683980" y="3845026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5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7644690" y="3845026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 smtClean="0">
                  <a:latin typeface="Constantia" panose="02030602050306030303" pitchFamily="18" charset="0"/>
                </a:rPr>
                <a:t>7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7988815" y="3242228"/>
              <a:ext cx="479898" cy="4182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b="1" dirty="0" smtClean="0">
                  <a:latin typeface="Constantia" panose="02030602050306030303" pitchFamily="18" charset="0"/>
                </a:rPr>
                <a:t>W</a:t>
              </a:r>
              <a:r>
                <a:rPr lang="en-US" sz="1600" b="1" baseline="-25000" dirty="0">
                  <a:latin typeface="Constantia" panose="02030602050306030303" pitchFamily="18" charset="0"/>
                </a:rPr>
                <a:t>2</a:t>
              </a:r>
              <a:endParaRPr lang="en-US" sz="1600" b="1" dirty="0">
                <a:latin typeface="Constantia" panose="02030602050306030303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683980" y="3019123"/>
              <a:ext cx="732394" cy="646718"/>
            </a:xfrm>
            <a:prstGeom prst="ellipse">
              <a:avLst/>
            </a:prstGeom>
            <a:solidFill>
              <a:srgbClr val="002060"/>
            </a:solidFill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19684" y="1414335"/>
            <a:ext cx="3758154" cy="3789815"/>
            <a:chOff x="1319684" y="1414335"/>
            <a:chExt cx="3758154" cy="37898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684" y="1414335"/>
              <a:ext cx="3606000" cy="3655786"/>
            </a:xfrm>
            <a:prstGeom prst="rect">
              <a:avLst/>
            </a:prstGeom>
          </p:spPr>
        </p:pic>
        <p:sp>
          <p:nvSpPr>
            <p:cNvPr id="33" name="Oval 32"/>
            <p:cNvSpPr/>
            <p:nvPr/>
          </p:nvSpPr>
          <p:spPr>
            <a:xfrm>
              <a:off x="3472775" y="4535100"/>
              <a:ext cx="729574" cy="535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45226" y="4535100"/>
              <a:ext cx="1032612" cy="669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7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SEMI-SUPERVISED LEARNING WITH GCN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24029" y="1594802"/>
            <a:ext cx="10221505" cy="3505504"/>
            <a:chOff x="1024029" y="1594802"/>
            <a:chExt cx="10221505" cy="35055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029" y="2115607"/>
              <a:ext cx="5179422" cy="278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552" y="1594802"/>
              <a:ext cx="4640982" cy="3505504"/>
            </a:xfrm>
            <a:prstGeom prst="rect">
              <a:avLst/>
            </a:prstGeom>
          </p:spPr>
        </p:pic>
      </p:grpSp>
      <p:sp>
        <p:nvSpPr>
          <p:cNvPr id="21" name="Title 1"/>
          <p:cNvSpPr txBox="1">
            <a:spLocks/>
          </p:cNvSpPr>
          <p:nvPr/>
        </p:nvSpPr>
        <p:spPr>
          <a:xfrm>
            <a:off x="1024029" y="1599600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latin typeface="Constantia" panose="02030602050306030303" pitchFamily="18" charset="0"/>
              </a:rPr>
              <a:t>On random graph</a:t>
            </a:r>
            <a:endParaRPr lang="en-US" sz="2400" b="1" dirty="0">
              <a:latin typeface="Constantia" panose="02030602050306030303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42433" y="2115606"/>
            <a:ext cx="3852014" cy="2764182"/>
            <a:chOff x="1142433" y="2115606"/>
            <a:chExt cx="3852014" cy="27641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547" y="2115606"/>
              <a:ext cx="3248900" cy="2318165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1663430" y="2325713"/>
              <a:ext cx="729574" cy="535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663430" y="3070840"/>
              <a:ext cx="729574" cy="535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142433" y="3986790"/>
              <a:ext cx="729574" cy="535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284796" y="4344767"/>
              <a:ext cx="729574" cy="5350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Kipf</a:t>
            </a:r>
            <a:r>
              <a:rPr lang="en-US" sz="1600" dirty="0" smtClean="0">
                <a:latin typeface="Constantia" panose="02030602050306030303" pitchFamily="18" charset="0"/>
              </a:rPr>
              <a:t> - University of Amsterdam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4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9119" y="2121691"/>
            <a:ext cx="7466744" cy="2614618"/>
            <a:chOff x="539119" y="762726"/>
            <a:chExt cx="7012213" cy="2614618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539119" y="762726"/>
              <a:ext cx="6756625" cy="105850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 smtClean="0">
                  <a:latin typeface="Constantia" panose="02030602050306030303" pitchFamily="18" charset="0"/>
                </a:rPr>
                <a:t>Update Rule:  Localized </a:t>
              </a:r>
              <a:r>
                <a:rPr lang="en-US" sz="2400" b="1" dirty="0" smtClean="0">
                  <a:latin typeface="Constantia" panose="02030602050306030303" pitchFamily="18" charset="0"/>
                </a:rPr>
                <a:t>1</a:t>
              </a:r>
              <a:r>
                <a:rPr lang="en-US" sz="2400" b="1" baseline="30000" dirty="0" smtClean="0">
                  <a:latin typeface="Constantia" panose="02030602050306030303" pitchFamily="18" charset="0"/>
                </a:rPr>
                <a:t>st</a:t>
              </a:r>
              <a:r>
                <a:rPr lang="en-US" sz="2400" b="1" dirty="0" smtClean="0">
                  <a:latin typeface="Constantia" panose="02030602050306030303" pitchFamily="18" charset="0"/>
                </a:rPr>
                <a:t> </a:t>
              </a:r>
              <a:r>
                <a:rPr lang="en-US" sz="2400" b="1" dirty="0" smtClean="0">
                  <a:latin typeface="Constantia" panose="02030602050306030303" pitchFamily="18" charset="0"/>
                </a:rPr>
                <a:t>Order Chebyshev </a:t>
              </a:r>
              <a:r>
                <a:rPr lang="en-US" sz="2400" b="1" dirty="0" smtClean="0">
                  <a:latin typeface="Constantia" panose="02030602050306030303" pitchFamily="18" charset="0"/>
                </a:rPr>
                <a:t>Approximation</a:t>
              </a:r>
              <a:r>
                <a:rPr lang="en-US" sz="2400" dirty="0" smtClean="0">
                  <a:latin typeface="Constantia" panose="02030602050306030303" pitchFamily="18" charset="0"/>
                </a:rPr>
                <a:t> of Spectral Filter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20" y="1913369"/>
              <a:ext cx="7012212" cy="146397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63" y="1002211"/>
            <a:ext cx="3287949" cy="27777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246" y="3659453"/>
            <a:ext cx="3171775" cy="268254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Kipf</a:t>
            </a:r>
            <a:r>
              <a:rPr lang="en-US" sz="1600" dirty="0" smtClean="0">
                <a:latin typeface="Constantia" panose="02030602050306030303" pitchFamily="18" charset="0"/>
              </a:rPr>
              <a:t> - University of Amsterdam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9987133" y="1305880"/>
            <a:ext cx="479898" cy="418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0070C0"/>
                </a:solidFill>
                <a:latin typeface="Constantia" panose="02030602050306030303" pitchFamily="18" charset="0"/>
              </a:rPr>
              <a:t>W</a:t>
            </a:r>
            <a:r>
              <a:rPr lang="en-US" sz="1600" b="1" baseline="-25000" dirty="0">
                <a:solidFill>
                  <a:srgbClr val="0070C0"/>
                </a:solidFill>
                <a:latin typeface="Constantia" panose="02030602050306030303" pitchFamily="18" charset="0"/>
              </a:rPr>
              <a:t>0</a:t>
            </a:r>
            <a:endParaRPr lang="en-US" sz="1600" b="1" dirty="0">
              <a:solidFill>
                <a:srgbClr val="0070C0"/>
              </a:solidFill>
              <a:latin typeface="Constantia" panose="02030602050306030303" pitchFamily="18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0423175" y="2181938"/>
            <a:ext cx="479898" cy="418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W</a:t>
            </a:r>
            <a:r>
              <a:rPr lang="en-US" sz="1600" b="1" baseline="-25000" dirty="0" smtClean="0">
                <a:solidFill>
                  <a:srgbClr val="FF0000"/>
                </a:solidFill>
                <a:latin typeface="Constantia" panose="02030602050306030303" pitchFamily="18" charset="0"/>
              </a:rPr>
              <a:t>1</a:t>
            </a:r>
            <a:endParaRPr lang="en-US" sz="1600" b="1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1052436"/>
            <a:ext cx="6031149" cy="2783063"/>
            <a:chOff x="0" y="3659453"/>
            <a:chExt cx="6918741" cy="27830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35319"/>
              <a:ext cx="6918741" cy="2507197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539120" y="3659453"/>
              <a:ext cx="5715766" cy="43824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 smtClean="0">
                  <a:latin typeface="Constantia" panose="02030602050306030303" pitchFamily="18" charset="0"/>
                </a:rPr>
                <a:t>Vectorization Form: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9" y="1090161"/>
            <a:ext cx="5787957" cy="461292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9956" y="4095026"/>
            <a:ext cx="4982501" cy="1622068"/>
            <a:chOff x="469956" y="3938920"/>
            <a:chExt cx="4982501" cy="1622068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469956" y="3938920"/>
              <a:ext cx="4982501" cy="161557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u="sng" dirty="0" smtClean="0">
                  <a:latin typeface="Constantia" panose="02030602050306030303" pitchFamily="18" charset="0"/>
                </a:rPr>
                <a:t>Renormalize Trick: (</a:t>
              </a:r>
              <a:r>
                <a:rPr lang="en-US" sz="2400" u="sng" dirty="0" err="1" smtClean="0">
                  <a:latin typeface="Constantia" panose="02030602050306030303" pitchFamily="18" charset="0"/>
                </a:rPr>
                <a:t>Kipf</a:t>
              </a:r>
              <a:r>
                <a:rPr lang="en-US" sz="2400" u="sng" dirty="0" smtClean="0">
                  <a:latin typeface="Constantia" panose="02030602050306030303" pitchFamily="18" charset="0"/>
                </a:rPr>
                <a:t>, 2018)</a:t>
              </a:r>
            </a:p>
            <a:p>
              <a:pPr algn="l"/>
              <a:endParaRPr lang="en-US" sz="2400" dirty="0" smtClean="0">
                <a:latin typeface="Constantia" panose="02030602050306030303" pitchFamily="18" charset="0"/>
              </a:endParaRPr>
            </a:p>
            <a:p>
              <a:pPr algn="l"/>
              <a:r>
                <a:rPr lang="en-US" sz="2400" dirty="0" smtClean="0">
                  <a:latin typeface="Constantia" panose="02030602050306030303" pitchFamily="18" charset="0"/>
                </a:rPr>
                <a:t>L</a:t>
              </a:r>
              <a:r>
                <a:rPr lang="en-US" sz="2400" baseline="-25000" dirty="0" smtClean="0">
                  <a:latin typeface="Constantia" panose="02030602050306030303" pitchFamily="18" charset="0"/>
                </a:rPr>
                <a:t>n</a:t>
              </a:r>
              <a:r>
                <a:rPr lang="en-US" sz="2400" dirty="0" smtClean="0">
                  <a:latin typeface="Constantia" panose="02030602050306030303" pitchFamily="18" charset="0"/>
                </a:rPr>
                <a:t> = D</a:t>
              </a:r>
              <a:r>
                <a:rPr lang="en-US" sz="2400" baseline="30000" dirty="0" smtClean="0">
                  <a:latin typeface="Constantia" panose="02030602050306030303" pitchFamily="18" charset="0"/>
                </a:rPr>
                <a:t>-1/2</a:t>
              </a:r>
              <a:r>
                <a:rPr lang="en-US" sz="2400" dirty="0" smtClean="0">
                  <a:latin typeface="Constantia" panose="02030602050306030303" pitchFamily="18" charset="0"/>
                </a:rPr>
                <a:t> L D</a:t>
              </a:r>
              <a:r>
                <a:rPr lang="en-US" sz="2400" baseline="30000" dirty="0" smtClean="0">
                  <a:latin typeface="Constantia" panose="02030602050306030303" pitchFamily="18" charset="0"/>
                </a:rPr>
                <a:t>-1/2 </a:t>
              </a:r>
              <a:r>
                <a:rPr lang="en-US" sz="2400" dirty="0" smtClean="0">
                  <a:latin typeface="Constantia" panose="02030602050306030303" pitchFamily="18" charset="0"/>
                </a:rPr>
                <a:t> = I</a:t>
              </a:r>
              <a:r>
                <a:rPr lang="en-US" sz="2400" baseline="-25000" dirty="0" smtClean="0">
                  <a:latin typeface="Constantia" panose="02030602050306030303" pitchFamily="18" charset="0"/>
                </a:rPr>
                <a:t>n</a:t>
              </a:r>
              <a:r>
                <a:rPr lang="en-US" sz="2400" dirty="0" smtClean="0">
                  <a:latin typeface="Constantia" panose="02030602050306030303" pitchFamily="18" charset="0"/>
                </a:rPr>
                <a:t> + D</a:t>
              </a:r>
              <a:r>
                <a:rPr lang="en-US" sz="2400" baseline="30000" dirty="0" smtClean="0">
                  <a:latin typeface="Constantia" panose="02030602050306030303" pitchFamily="18" charset="0"/>
                </a:rPr>
                <a:t>-1/2</a:t>
              </a:r>
              <a:r>
                <a:rPr lang="en-US" sz="2400" dirty="0" smtClean="0">
                  <a:latin typeface="Constantia" panose="02030602050306030303" pitchFamily="18" charset="0"/>
                </a:rPr>
                <a:t>A</a:t>
              </a:r>
              <a:r>
                <a:rPr lang="en-US" sz="2400" dirty="0">
                  <a:latin typeface="Constantia" panose="02030602050306030303" pitchFamily="18" charset="0"/>
                </a:rPr>
                <a:t> </a:t>
              </a:r>
              <a:r>
                <a:rPr lang="en-US" sz="2400" dirty="0" smtClean="0">
                  <a:latin typeface="Constantia" panose="02030602050306030303" pitchFamily="18" charset="0"/>
                </a:rPr>
                <a:t>D</a:t>
              </a:r>
              <a:r>
                <a:rPr lang="en-US" sz="2400" baseline="30000" dirty="0" smtClean="0">
                  <a:latin typeface="Constantia" panose="02030602050306030303" pitchFamily="18" charset="0"/>
                </a:rPr>
                <a:t>-1/2</a:t>
              </a:r>
              <a:endParaRPr lang="en-US" sz="2400" dirty="0">
                <a:latin typeface="Constantia" panose="02030602050306030303" pitchFamily="18" charset="0"/>
              </a:endParaRPr>
            </a:p>
            <a:p>
              <a:pPr algn="l"/>
              <a:endParaRPr lang="en-US" sz="2400" dirty="0">
                <a:latin typeface="Constantia" panose="02030602050306030303" pitchFamily="18" charset="0"/>
              </a:endParaRPr>
            </a:p>
            <a:p>
              <a:pPr algn="l"/>
              <a:r>
                <a:rPr lang="en-US" sz="2400" dirty="0">
                  <a:latin typeface="Constantia" panose="02030602050306030303" pitchFamily="18" charset="0"/>
                </a:rPr>
                <a:t>L</a:t>
              </a:r>
              <a:r>
                <a:rPr lang="en-US" sz="2400" baseline="-25000" dirty="0" smtClean="0">
                  <a:latin typeface="Constantia" panose="02030602050306030303" pitchFamily="18" charset="0"/>
                </a:rPr>
                <a:t>n</a:t>
              </a:r>
              <a:r>
                <a:rPr lang="en-US" sz="2400" dirty="0" smtClean="0">
                  <a:latin typeface="Constantia" panose="02030602050306030303" pitchFamily="18" charset="0"/>
                </a:rPr>
                <a:t> </a:t>
              </a:r>
              <a:r>
                <a:rPr lang="en-US" sz="2400" dirty="0">
                  <a:latin typeface="Constantia" panose="02030602050306030303" pitchFamily="18" charset="0"/>
                </a:rPr>
                <a:t>= </a:t>
              </a:r>
              <a:r>
                <a:rPr lang="en-US" sz="2400" dirty="0" smtClean="0">
                  <a:latin typeface="Constantia" panose="02030602050306030303" pitchFamily="18" charset="0"/>
                </a:rPr>
                <a:t>     </a:t>
              </a:r>
              <a:r>
                <a:rPr lang="en-US" sz="2400" baseline="30000" dirty="0" smtClean="0">
                  <a:latin typeface="Constantia" panose="02030602050306030303" pitchFamily="18" charset="0"/>
                </a:rPr>
                <a:t>-</a:t>
              </a:r>
              <a:r>
                <a:rPr lang="en-US" sz="2400" baseline="30000" dirty="0">
                  <a:latin typeface="Constantia" panose="02030602050306030303" pitchFamily="18" charset="0"/>
                </a:rPr>
                <a:t>1/2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140" y="5108163"/>
              <a:ext cx="298865" cy="45282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983" y="5114660"/>
              <a:ext cx="329139" cy="41065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3409" y="5108163"/>
              <a:ext cx="298865" cy="452825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2550011" y="4997546"/>
              <a:ext cx="846519" cy="5494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baseline="30000">
                  <a:latin typeface="Constantia" panose="02030602050306030303" pitchFamily="18" charset="0"/>
                </a:rPr>
                <a:t>-1/2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Kipf</a:t>
            </a:r>
            <a:r>
              <a:rPr lang="en-US" sz="1600" dirty="0" smtClean="0">
                <a:latin typeface="Constantia" panose="02030602050306030303" pitchFamily="18" charset="0"/>
              </a:rPr>
              <a:t> - University of Amsterdam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34" y="2328017"/>
            <a:ext cx="4805636" cy="312168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Kipf</a:t>
            </a:r>
            <a:r>
              <a:rPr lang="en-US" sz="1600" dirty="0" smtClean="0">
                <a:latin typeface="Constantia" panose="02030602050306030303" pitchFamily="18" charset="0"/>
              </a:rPr>
              <a:t> - University of Amsterdam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37897" y="1014221"/>
            <a:ext cx="1067264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Example of a latent (embedded) representation coming out of a hidden layer: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5" y="1994014"/>
            <a:ext cx="5799175" cy="37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37" y="735715"/>
            <a:ext cx="8824725" cy="176037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35891" y="6533098"/>
            <a:ext cx="3513165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Thomas </a:t>
            </a:r>
            <a:r>
              <a:rPr lang="en-US" sz="1600" dirty="0" err="1" smtClean="0">
                <a:latin typeface="Constantia" panose="02030602050306030303" pitchFamily="18" charset="0"/>
              </a:rPr>
              <a:t>Kifp</a:t>
            </a:r>
            <a:r>
              <a:rPr lang="en-US" sz="1600" dirty="0" smtClean="0">
                <a:latin typeface="Constantia" panose="02030602050306030303" pitchFamily="18" charset="0"/>
              </a:rPr>
              <a:t> – Switzerland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PERFORMANCE ON CITATION NETWORK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9" y="2422155"/>
            <a:ext cx="4838617" cy="3919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90" y="2935515"/>
            <a:ext cx="6762527" cy="26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GCN ARCHITECTURE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3" y="1188588"/>
            <a:ext cx="10401933" cy="473513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4102085" y="1109398"/>
            <a:ext cx="2179445" cy="784923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03363" y="4581468"/>
            <a:ext cx="2179445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211118" y="4480978"/>
            <a:ext cx="2480152" cy="1303596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861851" y="940063"/>
            <a:ext cx="2003854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87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HEAT DIFUSION OF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8" y="877274"/>
            <a:ext cx="11248095" cy="21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4543720" y="6399125"/>
            <a:ext cx="4342903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</a:t>
            </a:r>
            <a:r>
              <a:rPr lang="en-US" sz="2000" dirty="0" smtClean="0">
                <a:latin typeface="Constantia" panose="02030602050306030303" pitchFamily="18" charset="0"/>
              </a:rPr>
              <a:t>Rohrer - </a:t>
            </a:r>
            <a:r>
              <a:rPr lang="en-US" sz="2000" dirty="0">
                <a:latin typeface="Constantia" panose="02030602050306030303" pitchFamily="18" charset="0"/>
              </a:rPr>
              <a:t>F</a:t>
            </a:r>
            <a:r>
              <a:rPr lang="en-US" sz="2000" dirty="0" smtClean="0">
                <a:latin typeface="Constantia" panose="02030602050306030303" pitchFamily="18" charset="0"/>
              </a:rPr>
              <a:t>acebook 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302436" y="945872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Consider this image: (2D Matrix)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27" y="1978095"/>
            <a:ext cx="3474146" cy="33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6901" y="813651"/>
            <a:ext cx="1067819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Chebyshev Approximation to Kth order where K &lt;&lt; N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36" y="1540321"/>
            <a:ext cx="4944563" cy="4170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54" y="1701067"/>
            <a:ext cx="4551377" cy="38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9" y="1723892"/>
            <a:ext cx="4369930" cy="3689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56" y="961604"/>
            <a:ext cx="7517827" cy="503063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2192000" cy="59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7" y="1978907"/>
            <a:ext cx="5542192" cy="3063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73830"/>
            <a:ext cx="5460459" cy="32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7" y="1735342"/>
            <a:ext cx="11073311" cy="341399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577342" y="5283364"/>
            <a:ext cx="661465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NP-Hard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88504" y="2706216"/>
            <a:ext cx="6795581" cy="1924150"/>
            <a:chOff x="1265237" y="2618667"/>
            <a:chExt cx="8915400" cy="2333620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237" y="2618668"/>
              <a:ext cx="2406109" cy="2333619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528" y="2618667"/>
              <a:ext cx="2406109" cy="233361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928" y="2618668"/>
              <a:ext cx="2406109" cy="2333619"/>
            </a:xfrm>
            <a:prstGeom prst="rect">
              <a:avLst/>
            </a:prstGeom>
          </p:spPr>
        </p:pic>
      </p:grpSp>
      <p:sp>
        <p:nvSpPr>
          <p:cNvPr id="105" name="Title 1"/>
          <p:cNvSpPr txBox="1">
            <a:spLocks/>
          </p:cNvSpPr>
          <p:nvPr/>
        </p:nvSpPr>
        <p:spPr>
          <a:xfrm>
            <a:off x="302436" y="1117137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Features match pieces of the image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4" y="2125410"/>
            <a:ext cx="2985456" cy="289445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709109" y="3455606"/>
            <a:ext cx="439467" cy="427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=</a:t>
            </a:r>
            <a:endParaRPr lang="en-US" sz="40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00063" y="3455606"/>
            <a:ext cx="439467" cy="427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nstantia" panose="02030602050306030303" pitchFamily="18" charset="0"/>
                <a:cs typeface="Consolas" panose="020B0609020204030204" pitchFamily="49" charset="0"/>
              </a:rPr>
              <a:t>+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70731" y="3455606"/>
            <a:ext cx="439467" cy="427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Constantia" panose="02030602050306030303" pitchFamily="18" charset="0"/>
                <a:cs typeface="Consolas" panose="020B06090202040302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328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67" y="2818386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34" y="869851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157" y="869850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035" y="869851"/>
            <a:ext cx="1264522" cy="12264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765357" y="31804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361856" y="894481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096111" y="2120906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47" y="2818386"/>
            <a:ext cx="3496022" cy="33894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14" y="869851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837" y="869850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715" y="869851"/>
            <a:ext cx="1264522" cy="12264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5507037" y="3942481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726237" y="2037481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475998" y="2037481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1DB16D7-740B-4A50-8BE9-295AB22FD732}" vid="{04363943-F36F-41C6-9106-2C537B64F3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733</TotalTime>
  <Words>1901</Words>
  <Application>Microsoft Office PowerPoint</Application>
  <PresentationFormat>Widescreen</PresentationFormat>
  <Paragraphs>507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Consolas</vt:lpstr>
      <vt:lpstr>Constantia</vt:lpstr>
      <vt:lpstr>Office Theme</vt:lpstr>
      <vt:lpstr>A Gentle Introduction to Graph Convolution Network (GCN)</vt:lpstr>
      <vt:lpstr>AGENDA</vt:lpstr>
      <vt:lpstr>NETWORK IS EVERYWHERE</vt:lpstr>
      <vt:lpstr>Convolutional Neural Network (CNN)</vt:lpstr>
      <vt:lpstr>CONVOLUTION NEURAL NETWORK (CNN)</vt:lpstr>
      <vt:lpstr>FILTERING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CONVOLUTION LAYER</vt:lpstr>
      <vt:lpstr>POOLING OPERATION</vt:lpstr>
      <vt:lpstr>POOLING OPERATION</vt:lpstr>
      <vt:lpstr>POOLING OPERATION</vt:lpstr>
      <vt:lpstr>POOLING OPERATION</vt:lpstr>
      <vt:lpstr>POOLING OPERATION</vt:lpstr>
      <vt:lpstr>POOLING OPERATION</vt:lpstr>
      <vt:lpstr>ACTIVATION FUNCTION – ReLU</vt:lpstr>
      <vt:lpstr>ACTIVATION FUNCTION – ReLU</vt:lpstr>
      <vt:lpstr>ACTIVATION FUNCTION – ReLU</vt:lpstr>
      <vt:lpstr>SO FAR …</vt:lpstr>
      <vt:lpstr>SO FAR …</vt:lpstr>
      <vt:lpstr>FULLY CONNECTED LAYER</vt:lpstr>
      <vt:lpstr>CNN FULL STACK</vt:lpstr>
      <vt:lpstr>CNN PROS</vt:lpstr>
      <vt:lpstr>CNN PROS</vt:lpstr>
      <vt:lpstr>WAIT WHAT … ?</vt:lpstr>
      <vt:lpstr>CNN CANNOT HANDLE NON-EUCLIDEAN DOMAIN</vt:lpstr>
      <vt:lpstr>Spectral Graph Theory 101</vt:lpstr>
      <vt:lpstr>WHAT IS A GRAPH?</vt:lpstr>
      <vt:lpstr>MATRIX REPRESENTATION OF A GRAPH</vt:lpstr>
      <vt:lpstr>ADJACENCY MATRIX</vt:lpstr>
      <vt:lpstr>DEGREE MATRIX</vt:lpstr>
      <vt:lpstr>LAPLACIAN MATRIX</vt:lpstr>
      <vt:lpstr>SPECTRAL GRAPH PARTIONING – FIEDLER 1973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Convolution Network (GCN)</vt:lpstr>
      <vt:lpstr>RECALL – ON GRID</vt:lpstr>
      <vt:lpstr>SEMI-SUPERVISED LEARNING WITH GCN</vt:lpstr>
      <vt:lpstr>CONVOLUTION IN SPECTRAL DOMAIN</vt:lpstr>
      <vt:lpstr>CONVOLUTION IN SPECTRAL DOMAIN</vt:lpstr>
      <vt:lpstr>CONVOLUTION IN SPECTRAL DOMAIN</vt:lpstr>
      <vt:lpstr>PowerPoint Presentation</vt:lpstr>
      <vt:lpstr>GCN ARCHITECTURE</vt:lpstr>
      <vt:lpstr>PowerPoint Presentation</vt:lpstr>
      <vt:lpstr>CONVOLUTION IN SPECTRAL DOMAIN</vt:lpstr>
      <vt:lpstr>PowerPoint Presentation</vt:lpstr>
      <vt:lpstr>PowerPoint Presentation</vt:lpstr>
      <vt:lpstr>GRAPH COARSENING – MAX POOLING</vt:lpstr>
      <vt:lpstr>CONVOLUTION IN SPECTRAL DOMAIN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Hugh</dc:creator>
  <cp:keywords>RBC Internal</cp:keywords>
  <cp:lastModifiedBy>Nguyen, Hugh</cp:lastModifiedBy>
  <cp:revision>372</cp:revision>
  <dcterms:created xsi:type="dcterms:W3CDTF">2018-12-03T16:26:52Z</dcterms:created>
  <dcterms:modified xsi:type="dcterms:W3CDTF">2018-12-05T19:45:54Z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73170ba2-8131-42c2-9b0e-5696a26f19f3</vt:lpwstr>
  </property>
  <property fmtid="{D5CDD505-2E9C-101B-9397-08002B2CF9AE}" pid="3" name="Classification">
    <vt:lpwstr>TT_RBC_Internal</vt:lpwstr>
  </property>
</Properties>
</file>